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15" r:id="rId3"/>
    <p:sldId id="319" r:id="rId4"/>
    <p:sldId id="320" r:id="rId5"/>
    <p:sldId id="321" r:id="rId6"/>
    <p:sldId id="322" r:id="rId7"/>
    <p:sldId id="326" r:id="rId8"/>
    <p:sldId id="323" r:id="rId9"/>
    <p:sldId id="324" r:id="rId10"/>
    <p:sldId id="331" r:id="rId11"/>
    <p:sldId id="327" r:id="rId12"/>
    <p:sldId id="283" r:id="rId13"/>
  </p:sldIdLst>
  <p:sldSz cx="18288000" cy="10287000"/>
  <p:notesSz cx="6858000" cy="9144000"/>
  <p:embeddedFontLst>
    <p:embeddedFont>
      <p:font typeface="Lato" panose="020B060402020202020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nton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pos="29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492"/>
    <a:srgbClr val="F4732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595" autoAdjust="0"/>
  </p:normalViewPr>
  <p:slideViewPr>
    <p:cSldViewPr showGuides="1">
      <p:cViewPr varScale="1">
        <p:scale>
          <a:sx n="35" d="100"/>
          <a:sy n="35" d="100"/>
        </p:scale>
        <p:origin x="854" y="19"/>
      </p:cViewPr>
      <p:guideLst>
        <p:guide orient="horz" pos="2229"/>
        <p:guide pos="29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5B727-2616-4989-9D2B-A119BE1985DE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2E2BD-A255-4866-A51A-D8F99758A7E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D3162-F835-4E06-9EA0-E35667BB6E1B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72C52-C791-4962-9EA0-48A7E7AE978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72C52-C791-4962-9EA0-48A7E7AE978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8CF6-3487-4344-A57D-5B13AA0BEF87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9E6C-A990-4E0D-9B3A-216C7D42AE05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15B7-6507-4702-9E6D-425E0517DE43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C15-6580-4AC0-B819-7A7E0EB7648F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6D735-CE19-40B1-B52F-4FA3CABB1E1B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7600-79AA-4248-A01F-469D4B420F67}" type="datetime1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E7A7-0A82-404D-9241-CE66A7F0125D}" type="datetime1">
              <a:rPr lang="en-US" smtClean="0"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E018-8071-4619-B968-D86CCDE1D859}" type="datetime1">
              <a:rPr lang="en-US" smtClean="0"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0EFBC-AE2E-42BC-B209-6FEA077AEF24}" type="datetime1">
              <a:rPr lang="en-US" smtClean="0"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A9A45-3F4C-463C-80BC-D7A4C3EC4DB1}" type="datetime1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F7FA-4D3F-4343-9020-B02EC0CB2A95}" type="datetime1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94938-60FA-42AA-B7CC-5CA0E575B463}" type="datetime1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8929190"/>
          </a:xfrm>
          <a:custGeom>
            <a:avLst/>
            <a:gdLst/>
            <a:ahLst/>
            <a:cxnLst/>
            <a:rect l="l" t="t" r="r" b="b"/>
            <a:pathLst>
              <a:path w="18288000" h="8929190">
                <a:moveTo>
                  <a:pt x="0" y="0"/>
                </a:moveTo>
                <a:lnTo>
                  <a:pt x="18288000" y="0"/>
                </a:lnTo>
                <a:lnTo>
                  <a:pt x="18288000" y="8929190"/>
                </a:lnTo>
                <a:lnTo>
                  <a:pt x="0" y="8929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t="-21098" r="-3812" b="-205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805818"/>
            <a:ext cx="18288000" cy="1481181"/>
          </a:xfrm>
          <a:custGeom>
            <a:avLst/>
            <a:gdLst/>
            <a:ahLst/>
            <a:cxnLst/>
            <a:rect l="l" t="t" r="r" b="b"/>
            <a:pathLst>
              <a:path w="18288000" h="1819386">
                <a:moveTo>
                  <a:pt x="0" y="0"/>
                </a:moveTo>
                <a:lnTo>
                  <a:pt x="18288000" y="0"/>
                </a:lnTo>
                <a:lnTo>
                  <a:pt x="18288000" y="1819386"/>
                </a:lnTo>
                <a:lnTo>
                  <a:pt x="0" y="181938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47321"/>
              </a:gs>
              <a:gs pos="35000">
                <a:srgbClr val="F47321"/>
              </a:gs>
              <a:gs pos="55000">
                <a:srgbClr val="1F0492"/>
              </a:gs>
              <a:gs pos="100000">
                <a:srgbClr val="1F049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08188" y="9332705"/>
            <a:ext cx="9172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Dainam University</a:t>
            </a:r>
            <a:endParaRPr lang="en-US" sz="3200">
              <a:solidFill>
                <a:schemeClr val="bg1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75155" y="2181225"/>
            <a:ext cx="15387320" cy="7499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Giám sát an toàn</a:t>
            </a:r>
            <a:r>
              <a:rPr lang="vi-VN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tại nhà máy – Phát</a:t>
            </a:r>
            <a:r>
              <a:rPr lang="vi-VN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hiện nhân viên</a:t>
            </a:r>
          </a:p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không đội mũ bảo</a:t>
            </a:r>
            <a:r>
              <a:rPr lang="vi-VN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en-US" altLang="en-US" sz="5400" b="1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hộ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1" y="8914493"/>
            <a:ext cx="1299267" cy="1299267"/>
          </a:xfrm>
          <a:prstGeom prst="rect">
            <a:avLst/>
          </a:prstGeom>
        </p:spPr>
      </p:pic>
      <p:sp>
        <p:nvSpPr>
          <p:cNvPr id="6" name="TextBox 7"/>
          <p:cNvSpPr txBox="1"/>
          <p:nvPr/>
        </p:nvSpPr>
        <p:spPr>
          <a:xfrm>
            <a:off x="13596623" y="8805819"/>
            <a:ext cx="5758177" cy="129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FIT-DNU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023" y="8893053"/>
            <a:ext cx="1331055" cy="13310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4610100"/>
            <a:ext cx="10801350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en-US" sz="3600" dirty="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 </a:t>
            </a:r>
            <a:r>
              <a:rPr lang="vi-VN" altLang="en-US" sz="3600" dirty="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Nhóm 1:Dương Đức Cường, Trần Hoàng Công Tuyển , Nguyễn Văn </a:t>
            </a:r>
            <a:r>
              <a:rPr lang="vi-VN" altLang="en-US" sz="3600" dirty="0" smtClean="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Hội</a:t>
            </a:r>
          </a:p>
          <a:p>
            <a:pPr algn="ctr">
              <a:spcBef>
                <a:spcPts val="900"/>
              </a:spcBef>
              <a:spcAft>
                <a:spcPts val="900"/>
              </a:spcAft>
            </a:pPr>
            <a:r>
              <a:rPr lang="vi-VN" altLang="en-US" sz="3600" dirty="0" smtClean="0">
                <a:solidFill>
                  <a:srgbClr val="1F0492"/>
                </a:solidFill>
                <a:latin typeface="Aptos" panose="020B0004020202020204" pitchFamily="34" charset="0"/>
                <a:cs typeface="Aparajita" panose="020B0502040204020203" pitchFamily="18" charset="0"/>
              </a:rPr>
              <a:t>Lớp CNTT 17-03</a:t>
            </a:r>
            <a:endParaRPr lang="vi-VN" altLang="en-US" sz="3600" dirty="0">
              <a:solidFill>
                <a:srgbClr val="1F0492"/>
              </a:solidFill>
              <a:latin typeface="Aptos" panose="020B0004020202020204" pitchFamily="34" charset="0"/>
              <a:cs typeface="Aparajita" panose="020B05020402040202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31826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CÁC THÁCH THỨC VÀ LƯU Ý KHI TRIỂN KHAI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2971800" y="9029700"/>
            <a:ext cx="2151380" cy="384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vi-VN" altLang="en-US"/>
          </a:p>
        </p:txBody>
      </p:sp>
      <p:sp>
        <p:nvSpPr>
          <p:cNvPr id="28" name="Text Box 27"/>
          <p:cNvSpPr txBox="1"/>
          <p:nvPr/>
        </p:nvSpPr>
        <p:spPr>
          <a:xfrm>
            <a:off x="914400" y="2476500"/>
            <a:ext cx="12033250" cy="62439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Điều kiện ánh sáng, góc camera, chi phí </a:t>
            </a:r>
          </a:p>
          <a:p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lắp đặt.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Vấn đề quyền riêng tư: cần thông báo và </a:t>
            </a:r>
          </a:p>
          <a:p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minh bạch với người lao động.</a:t>
            </a:r>
          </a:p>
        </p:txBody>
      </p:sp>
      <p:pic>
        <p:nvPicPr>
          <p:cNvPr id="29" name="Picture 28"/>
          <p:cNvPicPr/>
          <p:nvPr/>
        </p:nvPicPr>
        <p:blipFill>
          <a:blip r:embed="rId3"/>
          <a:srcRect t="37660" r="609"/>
          <a:stretch>
            <a:fillRect/>
          </a:stretch>
        </p:blipFill>
        <p:spPr>
          <a:xfrm>
            <a:off x="10363200" y="2400300"/>
            <a:ext cx="6880860" cy="6221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31826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000" b="1">
                <a:solidFill>
                  <a:schemeClr val="bg1"/>
                </a:solidFill>
                <a:latin typeface="Lato" panose="020F0502020204030203" charset="0"/>
                <a:cs typeface="Lato" panose="020F0502020204030203" charset="0"/>
              </a:rPr>
              <a:t>Kết</a:t>
            </a:r>
            <a:r>
              <a:rPr lang="vi-VN" altLang="en-US" sz="4000" b="1">
                <a:solidFill>
                  <a:schemeClr val="bg1"/>
                </a:solidFill>
                <a:latin typeface="Lato" panose="020F0502020204030203" charset="0"/>
                <a:cs typeface="Lato" panose="020F0502020204030203" charset="0"/>
              </a:rPr>
              <a:t> </a:t>
            </a:r>
            <a:r>
              <a:rPr lang="en-US" altLang="en-US" sz="4000" b="1">
                <a:solidFill>
                  <a:schemeClr val="bg1"/>
                </a:solidFill>
                <a:latin typeface="Lato" panose="020F0502020204030203" charset="0"/>
                <a:cs typeface="Lato" panose="020F0502020204030203" charset="0"/>
              </a:rPr>
              <a:t>luận &amp; Đề xuất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2268200" y="114300"/>
            <a:ext cx="91452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HIỆU SUẤT MÔ HÌNH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457200" y="1714500"/>
            <a:ext cx="7189470" cy="850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just">
              <a:lnSpc>
                <a:spcPct val="150000"/>
              </a:lnSpc>
              <a:buSzPct val="150000"/>
              <a:buFont typeface="Arial" panose="020B0604020202020204" pitchFamily="34" charset="0"/>
              <a:buNone/>
            </a:pPr>
            <a:endParaRPr lang="en-US" altLang="en-US" sz="2400">
              <a:solidFill>
                <a:schemeClr val="tx1"/>
              </a:solidFill>
              <a:latin typeface="Lato" panose="020F0502020204030203" charset="0"/>
              <a:cs typeface="Lato" panose="020F050202020403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14400" y="2705100"/>
            <a:ext cx="8298815" cy="4704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Nội dung: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Camera AI giám sát an toàn là giải pháp </a:t>
            </a:r>
          </a:p>
          <a:p>
            <a:pPr algn="l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tối ưu, hiện đại.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Đề xuất triển khai thử nghiệm trong một </a:t>
            </a:r>
          </a:p>
          <a:p>
            <a:pPr algn="l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khu vực, thu thập dữ liệu, sau đó mở rộng </a:t>
            </a:r>
          </a:p>
          <a:p>
            <a:pPr algn="l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-Bold"/>
                <a:cs typeface="Arial" panose="020B0604020202020204" pitchFamily="34" charset="0"/>
              </a:rPr>
              <a:t>quy mô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019300"/>
            <a:ext cx="8938895" cy="5959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00331" y="5981700"/>
            <a:ext cx="8689877" cy="2324100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00"/>
            <a:endParaRPr lang="en-US" sz="1200">
              <a:solidFill>
                <a:prstClr val="black"/>
              </a:solidFill>
              <a:latin typeface="Arial" panose="020B06040202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838200"/>
            <a:ext cx="4762500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" name="AutoShape 2"/>
          <p:cNvSpPr>
            <a:spLocks noChangeAspect="1" noChangeArrowheads="1"/>
          </p:cNvSpPr>
          <p:nvPr/>
        </p:nvSpPr>
        <p:spPr bwMode="auto">
          <a:xfrm>
            <a:off x="10668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7297400" y="3162300"/>
            <a:ext cx="76200" cy="762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066800" y="1790700"/>
            <a:ext cx="4486275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vi-VN" altLang="en-US" sz="3500" b="1">
              <a:solidFill>
                <a:schemeClr val="tx1"/>
              </a:solidFill>
              <a:sym typeface="+mn-ea"/>
            </a:endParaRPr>
          </a:p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1. GIỚI THIỆU</a:t>
            </a:r>
            <a:endParaRPr lang="vi-VN" altLang="en-US" sz="4000" b="1">
              <a:solidFill>
                <a:schemeClr val="tx1"/>
              </a:solidFill>
            </a:endParaRPr>
          </a:p>
          <a:p>
            <a:pPr algn="l"/>
            <a:endParaRPr lang="en-US" sz="4000" b="1"/>
          </a:p>
        </p:txBody>
      </p:sp>
      <p:sp>
        <p:nvSpPr>
          <p:cNvPr id="30" name="Rounded Rectangle 29"/>
          <p:cNvSpPr/>
          <p:nvPr/>
        </p:nvSpPr>
        <p:spPr>
          <a:xfrm>
            <a:off x="1066800" y="3009900"/>
            <a:ext cx="7569200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vi-VN" altLang="en-US" sz="4000" b="1">
              <a:solidFill>
                <a:schemeClr val="tx1"/>
              </a:solidFill>
              <a:sym typeface="+mn-ea"/>
            </a:endParaRPr>
          </a:p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2. NGHIÊN CỨU LIÊN QUAN</a:t>
            </a:r>
            <a:endParaRPr lang="vi-VN" altLang="en-US" sz="4000" b="1">
              <a:solidFill>
                <a:schemeClr val="tx1"/>
              </a:solidFill>
            </a:endParaRPr>
          </a:p>
          <a:p>
            <a:pPr algn="l"/>
            <a:endParaRPr lang="en-US" sz="4000" b="1"/>
          </a:p>
        </p:txBody>
      </p:sp>
      <p:sp>
        <p:nvSpPr>
          <p:cNvPr id="31" name="Rounded Rectangle 30"/>
          <p:cNvSpPr/>
          <p:nvPr/>
        </p:nvSpPr>
        <p:spPr>
          <a:xfrm>
            <a:off x="1066800" y="4305300"/>
            <a:ext cx="7740650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vi-VN" altLang="en-US" sz="4000" b="1">
              <a:solidFill>
                <a:schemeClr val="tx1"/>
              </a:solidFill>
              <a:sym typeface="+mn-ea"/>
            </a:endParaRPr>
          </a:p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3. PHƯƠNG PHÁP ĐỀ XUẤT</a:t>
            </a:r>
            <a:endParaRPr lang="vi-VN" altLang="en-US" sz="4000" b="1">
              <a:solidFill>
                <a:schemeClr val="tx1"/>
              </a:solidFill>
            </a:endParaRPr>
          </a:p>
          <a:p>
            <a:pPr algn="l"/>
            <a:endParaRPr lang="en-US" sz="4000" b="1"/>
          </a:p>
        </p:txBody>
      </p:sp>
      <p:sp>
        <p:nvSpPr>
          <p:cNvPr id="33" name="Rounded Rectangle 32"/>
          <p:cNvSpPr/>
          <p:nvPr/>
        </p:nvSpPr>
        <p:spPr>
          <a:xfrm>
            <a:off x="1066800" y="5720715"/>
            <a:ext cx="7569835" cy="94805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vi-VN" altLang="en-US" sz="4000" b="1">
                <a:solidFill>
                  <a:schemeClr val="tx1"/>
                </a:solidFill>
                <a:sym typeface="+mn-ea"/>
              </a:rPr>
              <a:t>4. KIỂM TRA VÀ ĐÁNH GIÁ</a:t>
            </a:r>
            <a:endParaRPr lang="en-US" sz="4000" b="1"/>
          </a:p>
        </p:txBody>
      </p:sp>
      <p:sp>
        <p:nvSpPr>
          <p:cNvPr id="35" name="Rounded Rectangle 34"/>
          <p:cNvSpPr/>
          <p:nvPr/>
        </p:nvSpPr>
        <p:spPr>
          <a:xfrm>
            <a:off x="1066800" y="7200900"/>
            <a:ext cx="11958955" cy="91503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vi-VN" altLang="en-US" sz="4000" b="1">
                <a:solidFill>
                  <a:schemeClr val="tx1"/>
                </a:solidFill>
                <a:sym typeface="+mn-ea"/>
              </a:rPr>
              <a:t>5. KẾT LUẬN VÀ HƯỚNG PHÁT TRIỂN</a:t>
            </a:r>
            <a:endParaRPr lang="en-US" sz="4000" b="1"/>
          </a:p>
        </p:txBody>
      </p:sp>
      <p:sp>
        <p:nvSpPr>
          <p:cNvPr id="41" name="Text Box 40"/>
          <p:cNvSpPr txBox="1"/>
          <p:nvPr/>
        </p:nvSpPr>
        <p:spPr>
          <a:xfrm>
            <a:off x="16821150" y="711517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2" name="AutoShape 2"/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 SAO CẦN GIÁM SÁT?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9548111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272415" y="2324100"/>
            <a:ext cx="11233785" cy="70313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Wingdings" panose="05000000000000000000" charset="0"/>
              <a:buChar char="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Nội dung: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Tai nạn do không đội mũ chiếm tỷ lệ cao.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Khó khăn trong giám sát thủ công, không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500">
                <a:latin typeface="Arial" panose="020B0604020202020204" pitchFamily="34" charset="0"/>
                <a:cs typeface="Arial" panose="020B0604020202020204" pitchFamily="34" charset="0"/>
              </a:rPr>
              <a:t>hiệu quả trong môi trường rộng lớn.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77600" y="1866900"/>
            <a:ext cx="5953125" cy="4030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5372100"/>
            <a:ext cx="6090920" cy="350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320"/>
            <a:ext cx="1169733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AI LÀ GÌ VÀ HOẠT ĐỘNG RA SAO?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1066800" y="1409700"/>
            <a:ext cx="9545320" cy="42576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sz="50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50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Camera kết hợp AI – sử dụng deep learning để nhận diện người và kiểm tra mũ bảo hộ.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50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Hoạt động theo thời gian thực, phân tích hình ảnh.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3162300"/>
            <a:ext cx="7393940" cy="4929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 HỆ THỐNG TRIỂN KHAI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38"/>
          <p:cNvSpPr txBox="1"/>
          <p:nvPr/>
        </p:nvSpPr>
        <p:spPr>
          <a:xfrm>
            <a:off x="14173200" y="100965"/>
            <a:ext cx="3643630" cy="7543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BỘ DỮ LIỆU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1638300"/>
            <a:ext cx="5220970" cy="6962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552700"/>
            <a:ext cx="7731760" cy="6211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NGHỆ NHẬN DIỆN  MŨ BẢO HỘ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4173200" y="190500"/>
            <a:ext cx="5118100" cy="707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BỘ DỮ LIỆU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0229215" y="7029450"/>
            <a:ext cx="8058785" cy="1256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vi-VN" altLang="en-US" sz="2800" dirty="0">
              <a:latin typeface="Lato" panose="020F0502020204030203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6200" y="2476500"/>
            <a:ext cx="9707245" cy="4914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Dùng YOLOv8 hoặc các thuật toán deep learning giúp phát hiện chính xác (mAP đạt ~92 %) Nature.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Hoạt động cả trong môi trường phức tạp, điều kiện ánh sáng kém.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4457700"/>
            <a:ext cx="8032750" cy="4519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320"/>
            <a:ext cx="1117346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HỆ THỐNG NỔI BẬT TRONG THỰC TẾ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4325600" y="114300"/>
            <a:ext cx="6747510" cy="707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endParaRPr lang="vi-VN" altLang="en-US" sz="4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77545" y="2552700"/>
            <a:ext cx="7856855" cy="46088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Visionify: Biến camera hiện có thành </a:t>
            </a: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hệ thống giám sát PPE như mũ, áo phản quang, với cảnh báo tức thì Visionify AI Safety Solutions.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Intenseye: Giải pháp AI cho giám sát </a:t>
            </a: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an toàn tại nhà máy, bao gồm giám sát </a:t>
            </a: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PPE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247900"/>
            <a:ext cx="8830310" cy="6181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324"/>
            <a:ext cx="1016355" cy="10163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8000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33"/>
            <a:ext cx="1036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-21772" y="-35037"/>
            <a:ext cx="18309771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482"/>
            <a:ext cx="1036320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PHẢN ỨNG TỨC THỜI VÀ THÔNG BÁO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2584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990600" y="3009900"/>
            <a:ext cx="7398385" cy="4399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Khi phát hiện vi phạm, hệ thống cảnh </a:t>
            </a:r>
          </a:p>
          <a:p>
            <a:pPr algn="l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báo ngay (âm thanh, đèn, SMS/email)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Ghi nhận lịch sử vi phạm để theo dõi </a:t>
            </a:r>
          </a:p>
          <a:p>
            <a:pPr algn="l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và phân tích.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2628900"/>
            <a:ext cx="8843645" cy="5895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ogo on a black background&#10;&#10;AI-generated content may be incorrect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6667" r="18519" b="24074"/>
          <a:stretch>
            <a:fillRect/>
          </a:stretch>
        </p:blipFill>
        <p:spPr>
          <a:xfrm>
            <a:off x="304800" y="9207500"/>
            <a:ext cx="1016635" cy="10166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0" y="1028700"/>
            <a:ext cx="18289905" cy="0"/>
          </a:xfrm>
          <a:prstGeom prst="line">
            <a:avLst/>
          </a:prstGeom>
          <a:ln w="57150">
            <a:solidFill>
              <a:srgbClr val="F4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42240"/>
            <a:ext cx="103644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TÁC ĐÁNH GIÁ THỰC TẬP</a:t>
            </a:r>
            <a:endParaRPr lang="en-US" sz="4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7526000" y="9867900"/>
            <a:ext cx="762000" cy="304800"/>
          </a:xfrm>
        </p:spPr>
        <p:txBody>
          <a:bodyPr/>
          <a:lstStyle/>
          <a:p>
            <a:r>
              <a:rPr lang="vi-VN" alt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-21590" y="-34925"/>
            <a:ext cx="18312130" cy="952500"/>
          </a:xfrm>
          <a:prstGeom prst="rect">
            <a:avLst/>
          </a:prstGeom>
          <a:solidFill>
            <a:srgbClr val="1F049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28600" y="147320"/>
            <a:ext cx="1318387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LỢI ÍCH</a:t>
            </a:r>
            <a:r>
              <a:rPr lang="en-US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 TRỊ MANG LẠI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55734" y="9778987"/>
            <a:ext cx="16303625" cy="0"/>
          </a:xfrm>
          <a:prstGeom prst="line">
            <a:avLst/>
          </a:prstGeom>
          <a:ln w="19050">
            <a:solidFill>
              <a:srgbClr val="1F04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11430000" y="114300"/>
            <a:ext cx="914527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vi-VN" altLang="en-US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MÔ HÌNH HUẤN LUYỆN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934720" y="2857500"/>
            <a:ext cx="11772265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charset="0"/>
              <a:buChar char="Ø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Nội dung: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Tăng hiệu quả giám sát – giảm </a:t>
            </a: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tai nạn, tăng tính tuân thủ.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Tiết kiệm nhân lực, giảm rủi ro </a:t>
            </a: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pháp lý, cải thiện văn hoá an </a:t>
            </a:r>
          </a:p>
          <a:p>
            <a:pPr algn="just"/>
            <a:r>
              <a:rPr sz="3500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rPr>
              <a:t>toàn.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324100"/>
            <a:ext cx="8272145" cy="5514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Custom</PresentationFormat>
  <Paragraphs>88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Aparajita</vt:lpstr>
      <vt:lpstr>Roboto</vt:lpstr>
      <vt:lpstr>Roboto-Bold</vt:lpstr>
      <vt:lpstr>Aptos</vt:lpstr>
      <vt:lpstr>Arial</vt:lpstr>
      <vt:lpstr>Lato</vt:lpstr>
      <vt:lpstr>Calibri</vt:lpstr>
      <vt:lpstr>Wingdings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EMOTION RECOGNITION</dc:title>
  <dc:creator>HIEU LE</dc:creator>
  <cp:lastModifiedBy>ADMIN</cp:lastModifiedBy>
  <cp:revision>104</cp:revision>
  <dcterms:created xsi:type="dcterms:W3CDTF">2025-08-14T09:24:00Z</dcterms:created>
  <dcterms:modified xsi:type="dcterms:W3CDTF">2025-08-18T16:39:13Z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12592728143F42E5BE768D34CCE03B2F_13</vt:lpwstr>
  </property>
  <property fmtid="{D5CDD505-2E9C-101B-9397-08002B2CF9AE}" pid="3" name="KSOProductBuildVer">
    <vt:lpwstr>1033-12.2.0.21931</vt:lpwstr>
  </property>
</Properties>
</file>